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7" r:id="rId5"/>
    <p:sldId id="263" r:id="rId6"/>
    <p:sldId id="266" r:id="rId7"/>
    <p:sldId id="269" r:id="rId8"/>
    <p:sldId id="264" r:id="rId9"/>
    <p:sldId id="259" r:id="rId10"/>
    <p:sldId id="265" r:id="rId11"/>
    <p:sldId id="262" r:id="rId12"/>
    <p:sldId id="268" r:id="rId13"/>
    <p:sldId id="261" r:id="rId14"/>
    <p:sldId id="26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5" d="100"/>
          <a:sy n="55" d="100"/>
        </p:scale>
        <p:origin x="-102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76B279BE-5CA9-F740-81DF-7A42BE853FC1}" type="datetimeFigureOut">
              <a:rPr lang="en-US" smtClean="0"/>
              <a:t>05/11/17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D5BB1-4559-2B46-9CDB-5EC4985F7E79}" type="slidenum">
              <a:rPr lang="en-US" smtClean="0"/>
              <a:t>‹#›</a:t>
            </a:fld>
            <a:endParaRPr lang="en-US"/>
          </a:p>
        </p:txBody>
      </p:sp>
    </p:spTree>
    <p:extLst>
      <p:ext uri="{BB962C8B-B14F-4D97-AF65-F5344CB8AC3E}">
        <p14:creationId xmlns:p14="http://schemas.microsoft.com/office/powerpoint/2010/main" val="3556029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76B279BE-5CA9-F740-81DF-7A42BE853FC1}" type="datetimeFigureOut">
              <a:rPr lang="en-US" smtClean="0"/>
              <a:t>05/11/17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D5BB1-4559-2B46-9CDB-5EC4985F7E79}" type="slidenum">
              <a:rPr lang="en-US" smtClean="0"/>
              <a:t>‹#›</a:t>
            </a:fld>
            <a:endParaRPr lang="en-US"/>
          </a:p>
        </p:txBody>
      </p:sp>
    </p:spTree>
    <p:extLst>
      <p:ext uri="{BB962C8B-B14F-4D97-AF65-F5344CB8AC3E}">
        <p14:creationId xmlns:p14="http://schemas.microsoft.com/office/powerpoint/2010/main" val="491263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76B279BE-5CA9-F740-81DF-7A42BE853FC1}" type="datetimeFigureOut">
              <a:rPr lang="en-US" smtClean="0"/>
              <a:t>05/11/17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D5BB1-4559-2B46-9CDB-5EC4985F7E79}" type="slidenum">
              <a:rPr lang="en-US" smtClean="0"/>
              <a:t>‹#›</a:t>
            </a:fld>
            <a:endParaRPr lang="en-US"/>
          </a:p>
        </p:txBody>
      </p:sp>
    </p:spTree>
    <p:extLst>
      <p:ext uri="{BB962C8B-B14F-4D97-AF65-F5344CB8AC3E}">
        <p14:creationId xmlns:p14="http://schemas.microsoft.com/office/powerpoint/2010/main" val="3291322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76B279BE-5CA9-F740-81DF-7A42BE853FC1}" type="datetimeFigureOut">
              <a:rPr lang="en-US" smtClean="0"/>
              <a:t>05/11/17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D5BB1-4559-2B46-9CDB-5EC4985F7E79}" type="slidenum">
              <a:rPr lang="en-US" smtClean="0"/>
              <a:t>‹#›</a:t>
            </a:fld>
            <a:endParaRPr lang="en-US"/>
          </a:p>
        </p:txBody>
      </p:sp>
    </p:spTree>
    <p:extLst>
      <p:ext uri="{BB962C8B-B14F-4D97-AF65-F5344CB8AC3E}">
        <p14:creationId xmlns:p14="http://schemas.microsoft.com/office/powerpoint/2010/main" val="41786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76B279BE-5CA9-F740-81DF-7A42BE853FC1}" type="datetimeFigureOut">
              <a:rPr lang="en-US" smtClean="0"/>
              <a:t>05/11/17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D5BB1-4559-2B46-9CDB-5EC4985F7E79}" type="slidenum">
              <a:rPr lang="en-US" smtClean="0"/>
              <a:t>‹#›</a:t>
            </a:fld>
            <a:endParaRPr lang="en-US"/>
          </a:p>
        </p:txBody>
      </p:sp>
    </p:spTree>
    <p:extLst>
      <p:ext uri="{BB962C8B-B14F-4D97-AF65-F5344CB8AC3E}">
        <p14:creationId xmlns:p14="http://schemas.microsoft.com/office/powerpoint/2010/main" val="2006674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76B279BE-5CA9-F740-81DF-7A42BE853FC1}" type="datetimeFigureOut">
              <a:rPr lang="en-US" smtClean="0"/>
              <a:t>05/11/17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AD5BB1-4559-2B46-9CDB-5EC4985F7E79}" type="slidenum">
              <a:rPr lang="en-US" smtClean="0"/>
              <a:t>‹#›</a:t>
            </a:fld>
            <a:endParaRPr lang="en-US"/>
          </a:p>
        </p:txBody>
      </p:sp>
    </p:spTree>
    <p:extLst>
      <p:ext uri="{BB962C8B-B14F-4D97-AF65-F5344CB8AC3E}">
        <p14:creationId xmlns:p14="http://schemas.microsoft.com/office/powerpoint/2010/main" val="1886473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76B279BE-5CA9-F740-81DF-7A42BE853FC1}" type="datetimeFigureOut">
              <a:rPr lang="en-US" smtClean="0"/>
              <a:t>05/11/17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AD5BB1-4559-2B46-9CDB-5EC4985F7E79}" type="slidenum">
              <a:rPr lang="en-US" smtClean="0"/>
              <a:t>‹#›</a:t>
            </a:fld>
            <a:endParaRPr lang="en-US"/>
          </a:p>
        </p:txBody>
      </p:sp>
    </p:spTree>
    <p:extLst>
      <p:ext uri="{BB962C8B-B14F-4D97-AF65-F5344CB8AC3E}">
        <p14:creationId xmlns:p14="http://schemas.microsoft.com/office/powerpoint/2010/main" val="4235395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76B279BE-5CA9-F740-81DF-7A42BE853FC1}" type="datetimeFigureOut">
              <a:rPr lang="en-US" smtClean="0"/>
              <a:t>05/11/17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AD5BB1-4559-2B46-9CDB-5EC4985F7E79}" type="slidenum">
              <a:rPr lang="en-US" smtClean="0"/>
              <a:t>‹#›</a:t>
            </a:fld>
            <a:endParaRPr lang="en-US"/>
          </a:p>
        </p:txBody>
      </p:sp>
    </p:spTree>
    <p:extLst>
      <p:ext uri="{BB962C8B-B14F-4D97-AF65-F5344CB8AC3E}">
        <p14:creationId xmlns:p14="http://schemas.microsoft.com/office/powerpoint/2010/main" val="1251253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B279BE-5CA9-F740-81DF-7A42BE853FC1}" type="datetimeFigureOut">
              <a:rPr lang="en-US" smtClean="0"/>
              <a:t>05/11/17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AD5BB1-4559-2B46-9CDB-5EC4985F7E79}" type="slidenum">
              <a:rPr lang="en-US" smtClean="0"/>
              <a:t>‹#›</a:t>
            </a:fld>
            <a:endParaRPr lang="en-US"/>
          </a:p>
        </p:txBody>
      </p:sp>
    </p:spTree>
    <p:extLst>
      <p:ext uri="{BB962C8B-B14F-4D97-AF65-F5344CB8AC3E}">
        <p14:creationId xmlns:p14="http://schemas.microsoft.com/office/powerpoint/2010/main" val="2757492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76B279BE-5CA9-F740-81DF-7A42BE853FC1}" type="datetimeFigureOut">
              <a:rPr lang="en-US" smtClean="0"/>
              <a:t>05/11/17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AD5BB1-4559-2B46-9CDB-5EC4985F7E79}" type="slidenum">
              <a:rPr lang="en-US" smtClean="0"/>
              <a:t>‹#›</a:t>
            </a:fld>
            <a:endParaRPr lang="en-US"/>
          </a:p>
        </p:txBody>
      </p:sp>
    </p:spTree>
    <p:extLst>
      <p:ext uri="{BB962C8B-B14F-4D97-AF65-F5344CB8AC3E}">
        <p14:creationId xmlns:p14="http://schemas.microsoft.com/office/powerpoint/2010/main" val="4171132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76B279BE-5CA9-F740-81DF-7A42BE853FC1}" type="datetimeFigureOut">
              <a:rPr lang="en-US" smtClean="0"/>
              <a:t>05/11/17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AD5BB1-4559-2B46-9CDB-5EC4985F7E79}" type="slidenum">
              <a:rPr lang="en-US" smtClean="0"/>
              <a:t>‹#›</a:t>
            </a:fld>
            <a:endParaRPr lang="en-US"/>
          </a:p>
        </p:txBody>
      </p:sp>
    </p:spTree>
    <p:extLst>
      <p:ext uri="{BB962C8B-B14F-4D97-AF65-F5344CB8AC3E}">
        <p14:creationId xmlns:p14="http://schemas.microsoft.com/office/powerpoint/2010/main" val="410162315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B279BE-5CA9-F740-81DF-7A42BE853FC1}" type="datetimeFigureOut">
              <a:rPr lang="en-US" smtClean="0"/>
              <a:t>05/11/17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D5BB1-4559-2B46-9CDB-5EC4985F7E79}" type="slidenum">
              <a:rPr lang="en-US" smtClean="0"/>
              <a:t>‹#›</a:t>
            </a:fld>
            <a:endParaRPr lang="en-US"/>
          </a:p>
        </p:txBody>
      </p:sp>
    </p:spTree>
    <p:extLst>
      <p:ext uri="{BB962C8B-B14F-4D97-AF65-F5344CB8AC3E}">
        <p14:creationId xmlns:p14="http://schemas.microsoft.com/office/powerpoint/2010/main" val="1408932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p:spPr>
      </p:pic>
      <p:sp>
        <p:nvSpPr>
          <p:cNvPr id="2" name="Title 1"/>
          <p:cNvSpPr>
            <a:spLocks noGrp="1"/>
          </p:cNvSpPr>
          <p:nvPr>
            <p:ph type="ctrTitle"/>
          </p:nvPr>
        </p:nvSpPr>
        <p:spPr>
          <a:xfrm>
            <a:off x="-282220" y="860751"/>
            <a:ext cx="5164669" cy="2808131"/>
          </a:xfrm>
        </p:spPr>
        <p:txBody>
          <a:bodyPr>
            <a:normAutofit fontScale="90000"/>
          </a:bodyPr>
          <a:lstStyle/>
          <a:p>
            <a:r>
              <a:rPr lang="en-US" dirty="0" smtClean="0"/>
              <a:t>Exploring Soyinka’s Death &amp; the Kings Horseman</a:t>
            </a:r>
            <a:br>
              <a:rPr lang="en-US" dirty="0" smtClean="0"/>
            </a:br>
            <a:r>
              <a:rPr lang="en-US" dirty="0"/>
              <a:t/>
            </a:r>
            <a:br>
              <a:rPr lang="en-US" dirty="0"/>
            </a:br>
            <a:r>
              <a:rPr lang="en-US" sz="2700" b="1" dirty="0" smtClean="0"/>
              <a:t>Prof. E.S. </a:t>
            </a:r>
            <a:r>
              <a:rPr lang="en-US" sz="2700" b="1" dirty="0" err="1" smtClean="0"/>
              <a:t>Dandaura</a:t>
            </a:r>
            <a:endParaRPr lang="en-US" sz="2700" b="1" dirty="0"/>
          </a:p>
        </p:txBody>
      </p:sp>
    </p:spTree>
    <p:extLst>
      <p:ext uri="{BB962C8B-B14F-4D97-AF65-F5344CB8AC3E}">
        <p14:creationId xmlns:p14="http://schemas.microsoft.com/office/powerpoint/2010/main" val="252186613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of Heroism cont.</a:t>
            </a:r>
            <a:endParaRPr lang="en-US" dirty="0"/>
          </a:p>
        </p:txBody>
      </p:sp>
      <p:sp>
        <p:nvSpPr>
          <p:cNvPr id="3" name="Content Placeholder 2"/>
          <p:cNvSpPr>
            <a:spLocks noGrp="1"/>
          </p:cNvSpPr>
          <p:nvPr>
            <p:ph idx="1"/>
          </p:nvPr>
        </p:nvSpPr>
        <p:spPr/>
        <p:txBody>
          <a:bodyPr/>
          <a:lstStyle/>
          <a:p>
            <a:r>
              <a:rPr lang="en-US" dirty="0" smtClean="0"/>
              <a:t>Hard work: dignity in </a:t>
            </a:r>
            <a:r>
              <a:rPr lang="en-US" dirty="0" err="1" smtClean="0"/>
              <a:t>labour</a:t>
            </a:r>
            <a:r>
              <a:rPr lang="en-US" dirty="0" smtClean="0"/>
              <a:t> </a:t>
            </a:r>
          </a:p>
          <a:p>
            <a:r>
              <a:rPr lang="en-US" dirty="0" smtClean="0"/>
              <a:t>Accountability</a:t>
            </a:r>
          </a:p>
          <a:p>
            <a:r>
              <a:rPr lang="en-US" dirty="0" smtClean="0"/>
              <a:t>Respect for traditions </a:t>
            </a:r>
          </a:p>
          <a:p>
            <a:r>
              <a:rPr lang="en-US" dirty="0" err="1" smtClean="0"/>
              <a:t>Honour</a:t>
            </a:r>
            <a:r>
              <a:rPr lang="en-US" dirty="0" smtClean="0"/>
              <a:t> (personal and family)/ Shaming Culture</a:t>
            </a:r>
          </a:p>
          <a:p>
            <a:pPr marL="0" indent="0">
              <a:buNone/>
            </a:pPr>
            <a:r>
              <a:rPr lang="en-US" dirty="0" smtClean="0"/>
              <a:t>      </a:t>
            </a:r>
            <a:r>
              <a:rPr lang="en-US" i="1" dirty="0" smtClean="0"/>
              <a:t>“Life is </a:t>
            </a:r>
            <a:r>
              <a:rPr lang="en-US" i="1" dirty="0" err="1" smtClean="0"/>
              <a:t>honour</a:t>
            </a:r>
            <a:r>
              <a:rPr lang="en-US" i="1" dirty="0" smtClean="0"/>
              <a:t>, it ends when </a:t>
            </a:r>
            <a:r>
              <a:rPr lang="en-US" i="1" dirty="0" err="1" smtClean="0"/>
              <a:t>honour</a:t>
            </a:r>
            <a:r>
              <a:rPr lang="en-US" i="1" dirty="0" smtClean="0"/>
              <a:t> ends” </a:t>
            </a:r>
          </a:p>
        </p:txBody>
      </p:sp>
    </p:spTree>
    <p:extLst>
      <p:ext uri="{BB962C8B-B14F-4D97-AF65-F5344CB8AC3E}">
        <p14:creationId xmlns:p14="http://schemas.microsoft.com/office/powerpoint/2010/main" val="341628447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a:t>Gerontocracy (wisdom)</a:t>
            </a:r>
          </a:p>
          <a:p>
            <a:pPr marL="0" indent="0">
              <a:buNone/>
            </a:pPr>
            <a:r>
              <a:rPr lang="en-US" dirty="0" smtClean="0"/>
              <a:t> “A </a:t>
            </a:r>
            <a:r>
              <a:rPr lang="en-US" dirty="0" err="1"/>
              <a:t>youngman</a:t>
            </a:r>
            <a:r>
              <a:rPr lang="en-US" dirty="0"/>
              <a:t> who washes his hands well will eat with </a:t>
            </a:r>
            <a:r>
              <a:rPr lang="en-US" dirty="0" smtClean="0"/>
              <a:t>elders” -Achebe</a:t>
            </a:r>
            <a:endParaRPr lang="en-US" dirty="0"/>
          </a:p>
          <a:p>
            <a:endParaRPr lang="en-US" dirty="0"/>
          </a:p>
        </p:txBody>
      </p:sp>
    </p:spTree>
    <p:extLst>
      <p:ext uri="{BB962C8B-B14F-4D97-AF65-F5344CB8AC3E}">
        <p14:creationId xmlns:p14="http://schemas.microsoft.com/office/powerpoint/2010/main" val="152270957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78" y="274638"/>
            <a:ext cx="8465922" cy="1143000"/>
          </a:xfrm>
        </p:spPr>
        <p:txBody>
          <a:bodyPr>
            <a:normAutofit fontScale="90000"/>
          </a:bodyPr>
          <a:lstStyle/>
          <a:p>
            <a:r>
              <a:rPr lang="en-US" dirty="0" smtClean="0"/>
              <a:t>Greek and Yoruba</a:t>
            </a:r>
            <a:br>
              <a:rPr lang="en-US" dirty="0" smtClean="0"/>
            </a:br>
            <a:r>
              <a:rPr lang="en-US" dirty="0" smtClean="0"/>
              <a:t> Concept of Tragedy</a:t>
            </a:r>
            <a:endParaRPr lang="en-US" dirty="0"/>
          </a:p>
        </p:txBody>
      </p:sp>
      <p:sp>
        <p:nvSpPr>
          <p:cNvPr id="3" name="Content Placeholder 2"/>
          <p:cNvSpPr>
            <a:spLocks noGrp="1"/>
          </p:cNvSpPr>
          <p:nvPr>
            <p:ph idx="1"/>
          </p:nvPr>
        </p:nvSpPr>
        <p:spPr>
          <a:xfrm>
            <a:off x="457200" y="1600200"/>
            <a:ext cx="8446940" cy="5137000"/>
          </a:xfrm>
        </p:spPr>
        <p:txBody>
          <a:bodyPr>
            <a:normAutofit fontScale="85000" lnSpcReduction="20000"/>
          </a:bodyPr>
          <a:lstStyle/>
          <a:p>
            <a:r>
              <a:rPr lang="en-US" b="1" dirty="0" smtClean="0"/>
              <a:t>Ethical </a:t>
            </a:r>
            <a:r>
              <a:rPr lang="en-US" b="1" dirty="0"/>
              <a:t>basis of tragedy</a:t>
            </a:r>
            <a:r>
              <a:rPr lang="en-US" dirty="0"/>
              <a:t>: punishment </a:t>
            </a:r>
            <a:r>
              <a:rPr lang="en-US" dirty="0" err="1"/>
              <a:t>Vs</a:t>
            </a:r>
            <a:r>
              <a:rPr lang="en-US" dirty="0"/>
              <a:t> Reparation</a:t>
            </a:r>
          </a:p>
          <a:p>
            <a:r>
              <a:rPr lang="en-US" dirty="0"/>
              <a:t>Rituals and sacrifice are offered to maintain the harmony with the </a:t>
            </a:r>
            <a:r>
              <a:rPr lang="en-US" dirty="0" smtClean="0"/>
              <a:t>gods</a:t>
            </a:r>
          </a:p>
          <a:p>
            <a:endParaRPr lang="en-US" dirty="0"/>
          </a:p>
          <a:p>
            <a:r>
              <a:rPr lang="en-US" dirty="0"/>
              <a:t>Catastrophe: flaw in this nature </a:t>
            </a:r>
            <a:r>
              <a:rPr lang="en-US" dirty="0" err="1"/>
              <a:t>Vs</a:t>
            </a:r>
            <a:r>
              <a:rPr lang="en-US" dirty="0"/>
              <a:t> strong will and a desire to redeem the </a:t>
            </a:r>
            <a:r>
              <a:rPr lang="en-US" dirty="0" smtClean="0"/>
              <a:t>community</a:t>
            </a:r>
          </a:p>
          <a:p>
            <a:endParaRPr lang="en-US" dirty="0"/>
          </a:p>
          <a:p>
            <a:r>
              <a:rPr lang="en-US" dirty="0" smtClean="0"/>
              <a:t>Consequence of </a:t>
            </a:r>
            <a:r>
              <a:rPr lang="en-US" dirty="0"/>
              <a:t>Tragedy: </a:t>
            </a:r>
            <a:r>
              <a:rPr lang="en-US" dirty="0" smtClean="0"/>
              <a:t>Fall </a:t>
            </a:r>
            <a:r>
              <a:rPr lang="en-US" dirty="0" err="1"/>
              <a:t>Vs</a:t>
            </a:r>
            <a:r>
              <a:rPr lang="en-US" dirty="0"/>
              <a:t> conscious sacrifice</a:t>
            </a:r>
          </a:p>
          <a:p>
            <a:r>
              <a:rPr lang="en-US" dirty="0"/>
              <a:t>tragic hero transgresses and violates the accepted canons of social </a:t>
            </a:r>
            <a:r>
              <a:rPr lang="en-US" dirty="0" smtClean="0"/>
              <a:t>life</a:t>
            </a:r>
          </a:p>
          <a:p>
            <a:endParaRPr lang="en-US" dirty="0"/>
          </a:p>
          <a:p>
            <a:r>
              <a:rPr lang="en-US" dirty="0"/>
              <a:t>glorification of the hero who is a social redeemer</a:t>
            </a:r>
          </a:p>
          <a:p>
            <a:endParaRPr lang="en-US" dirty="0"/>
          </a:p>
        </p:txBody>
      </p:sp>
    </p:spTree>
    <p:extLst>
      <p:ext uri="{BB962C8B-B14F-4D97-AF65-F5344CB8AC3E}">
        <p14:creationId xmlns:p14="http://schemas.microsoft.com/office/powerpoint/2010/main" val="391332834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In Soyinka’s DTKH you see </a:t>
            </a:r>
            <a:r>
              <a:rPr lang="en-US" dirty="0"/>
              <a:t>different stages of this process:</a:t>
            </a:r>
          </a:p>
          <a:p>
            <a:r>
              <a:rPr lang="en-US" dirty="0"/>
              <a:t>the dissolution of self, </a:t>
            </a:r>
          </a:p>
          <a:p>
            <a:r>
              <a:rPr lang="en-US" dirty="0"/>
              <a:t>the search for oneness, </a:t>
            </a:r>
          </a:p>
          <a:p>
            <a:r>
              <a:rPr lang="en-US" dirty="0"/>
              <a:t>the exercise of free will and </a:t>
            </a:r>
          </a:p>
          <a:p>
            <a:r>
              <a:rPr lang="en-US" dirty="0"/>
              <a:t>the retrieval of self</a:t>
            </a:r>
          </a:p>
          <a:p>
            <a:endParaRPr lang="en-US" dirty="0"/>
          </a:p>
        </p:txBody>
      </p:sp>
    </p:spTree>
    <p:extLst>
      <p:ext uri="{BB962C8B-B14F-4D97-AF65-F5344CB8AC3E}">
        <p14:creationId xmlns:p14="http://schemas.microsoft.com/office/powerpoint/2010/main" val="199909936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Notable Cultural Elements</a:t>
            </a:r>
            <a:endParaRPr lang="en-US" dirty="0"/>
          </a:p>
        </p:txBody>
      </p:sp>
      <p:sp>
        <p:nvSpPr>
          <p:cNvPr id="3" name="Content Placeholder 2"/>
          <p:cNvSpPr>
            <a:spLocks noGrp="1"/>
          </p:cNvSpPr>
          <p:nvPr>
            <p:ph idx="1"/>
          </p:nvPr>
        </p:nvSpPr>
        <p:spPr/>
        <p:txBody>
          <a:bodyPr/>
          <a:lstStyle/>
          <a:p>
            <a:r>
              <a:rPr lang="en-US" dirty="0" smtClean="0"/>
              <a:t>Rites of passage</a:t>
            </a:r>
          </a:p>
          <a:p>
            <a:r>
              <a:rPr lang="en-US" dirty="0" smtClean="0"/>
              <a:t>trance</a:t>
            </a:r>
            <a:endParaRPr lang="en-US" dirty="0"/>
          </a:p>
          <a:p>
            <a:r>
              <a:rPr lang="en-US" dirty="0" smtClean="0"/>
              <a:t>Not </a:t>
            </a:r>
            <a:r>
              <a:rPr lang="en-US" dirty="0"/>
              <a:t>I bird (death</a:t>
            </a:r>
            <a:r>
              <a:rPr lang="en-US" dirty="0" smtClean="0"/>
              <a:t>)</a:t>
            </a:r>
          </a:p>
          <a:p>
            <a:r>
              <a:rPr lang="en-US" dirty="0" smtClean="0"/>
              <a:t>Yoruba Cosmology (</a:t>
            </a:r>
            <a:r>
              <a:rPr lang="en-US" dirty="0"/>
              <a:t>3 </a:t>
            </a:r>
            <a:r>
              <a:rPr lang="en-US" dirty="0" smtClean="0"/>
              <a:t>Realms </a:t>
            </a:r>
            <a:r>
              <a:rPr lang="en-US" dirty="0"/>
              <a:t>of </a:t>
            </a:r>
            <a:r>
              <a:rPr lang="en-US" dirty="0" smtClean="0"/>
              <a:t>Existence)</a:t>
            </a:r>
          </a:p>
          <a:p>
            <a:r>
              <a:rPr lang="en-US" dirty="0"/>
              <a:t>Concept of justice (restorative)</a:t>
            </a:r>
          </a:p>
          <a:p>
            <a:endParaRPr lang="en-US" dirty="0"/>
          </a:p>
          <a:p>
            <a:endParaRPr lang="en-US" dirty="0"/>
          </a:p>
        </p:txBody>
      </p:sp>
    </p:spTree>
    <p:extLst>
      <p:ext uri="{BB962C8B-B14F-4D97-AF65-F5344CB8AC3E}">
        <p14:creationId xmlns:p14="http://schemas.microsoft.com/office/powerpoint/2010/main" val="312709773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the Play</a:t>
            </a:r>
            <a:endParaRPr lang="en-US" dirty="0"/>
          </a:p>
        </p:txBody>
      </p:sp>
      <p:sp>
        <p:nvSpPr>
          <p:cNvPr id="3" name="Content Placeholder 2"/>
          <p:cNvSpPr>
            <a:spLocks noGrp="1"/>
          </p:cNvSpPr>
          <p:nvPr>
            <p:ph idx="1"/>
          </p:nvPr>
        </p:nvSpPr>
        <p:spPr>
          <a:xfrm>
            <a:off x="303708" y="1600200"/>
            <a:ext cx="8507337" cy="4902302"/>
          </a:xfrm>
        </p:spPr>
        <p:txBody>
          <a:bodyPr/>
          <a:lstStyle/>
          <a:p>
            <a:r>
              <a:rPr lang="en-US" b="1" i="1" dirty="0"/>
              <a:t>Death and the King's Horseman</a:t>
            </a:r>
            <a:r>
              <a:rPr lang="en-US" dirty="0"/>
              <a:t>  was written in the mid-1970s, during Soyinka’s political exile from Nigeria and resident fellow at Churchill College, </a:t>
            </a:r>
            <a:r>
              <a:rPr lang="en-US" dirty="0" smtClean="0"/>
              <a:t>Cambridge</a:t>
            </a:r>
          </a:p>
          <a:p>
            <a:endParaRPr lang="en-US" dirty="0"/>
          </a:p>
          <a:p>
            <a:r>
              <a:rPr lang="en-US" dirty="0" smtClean="0"/>
              <a:t>Had prominent </a:t>
            </a:r>
            <a:r>
              <a:rPr lang="en-US" dirty="0"/>
              <a:t>mention has been made of </a:t>
            </a:r>
            <a:r>
              <a:rPr lang="en-US" i="1" dirty="0"/>
              <a:t>Death and The King's Horseman </a:t>
            </a:r>
            <a:r>
              <a:rPr lang="en-US" dirty="0"/>
              <a:t>in the 1986 Nobel citation by the awarding committee.</a:t>
            </a:r>
          </a:p>
          <a:p>
            <a:endParaRPr lang="en-US" dirty="0"/>
          </a:p>
          <a:p>
            <a:endParaRPr lang="en-US" dirty="0"/>
          </a:p>
        </p:txBody>
      </p:sp>
    </p:spTree>
    <p:extLst>
      <p:ext uri="{BB962C8B-B14F-4D97-AF65-F5344CB8AC3E}">
        <p14:creationId xmlns:p14="http://schemas.microsoft.com/office/powerpoint/2010/main" val="95446356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"On Tuesday, 19 December 1944,the </a:t>
            </a:r>
            <a:r>
              <a:rPr lang="en-US" dirty="0" err="1" smtClean="0"/>
              <a:t>Alafin</a:t>
            </a:r>
            <a:r>
              <a:rPr lang="en-US" dirty="0" smtClean="0"/>
              <a:t> </a:t>
            </a:r>
            <a:r>
              <a:rPr lang="en-US" dirty="0"/>
              <a:t>of Oyo died after a reign of 33 years. It was assumed that </a:t>
            </a:r>
            <a:r>
              <a:rPr lang="en-US" dirty="0" err="1"/>
              <a:t>Jinadu</a:t>
            </a:r>
            <a:r>
              <a:rPr lang="en-US" dirty="0"/>
              <a:t>, the master of his horse would follow his master by committing suicide. Three weeks later he came to Oyo dressed in white and began dancing through the street. At the crucial moment by the intervention of a British colonial officer he was arrested and prevented from committing the ritual suicide. [. . .] But another shocking event </a:t>
            </a:r>
            <a:r>
              <a:rPr lang="en-US" dirty="0" smtClean="0"/>
              <a:t>occurred- </a:t>
            </a:r>
            <a:r>
              <a:rPr lang="en-US" dirty="0"/>
              <a:t>that of the ritual suicide of the youngest son of Horseman </a:t>
            </a:r>
          </a:p>
          <a:p>
            <a:pPr algn="just"/>
            <a:endParaRPr lang="en-US" dirty="0"/>
          </a:p>
        </p:txBody>
      </p:sp>
    </p:spTree>
    <p:extLst>
      <p:ext uri="{BB962C8B-B14F-4D97-AF65-F5344CB8AC3E}">
        <p14:creationId xmlns:p14="http://schemas.microsoft.com/office/powerpoint/2010/main" val="69814140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a:t>
            </a:r>
            <a:endParaRPr lang="en-US" dirty="0"/>
          </a:p>
        </p:txBody>
      </p:sp>
      <p:sp>
        <p:nvSpPr>
          <p:cNvPr id="3" name="Content Placeholder 2"/>
          <p:cNvSpPr>
            <a:spLocks noGrp="1"/>
          </p:cNvSpPr>
          <p:nvPr>
            <p:ph idx="1"/>
          </p:nvPr>
        </p:nvSpPr>
        <p:spPr>
          <a:xfrm>
            <a:off x="457200" y="1600199"/>
            <a:ext cx="8571184" cy="5095583"/>
          </a:xfrm>
        </p:spPr>
        <p:txBody>
          <a:bodyPr>
            <a:normAutofit/>
          </a:bodyPr>
          <a:lstStyle/>
          <a:p>
            <a:r>
              <a:rPr lang="en-US" dirty="0" smtClean="0"/>
              <a:t>Soyinka’s works cannot </a:t>
            </a:r>
            <a:r>
              <a:rPr lang="en-US" dirty="0"/>
              <a:t>be understood without a thorough knowledge of Yoruba background. </a:t>
            </a:r>
            <a:endParaRPr lang="en-US" dirty="0" smtClean="0"/>
          </a:p>
          <a:p>
            <a:r>
              <a:rPr lang="en-US" dirty="0" smtClean="0"/>
              <a:t>His </a:t>
            </a:r>
            <a:r>
              <a:rPr lang="en-US" dirty="0"/>
              <a:t>works deal with a tradition that is still alive. </a:t>
            </a:r>
            <a:endParaRPr lang="en-US" dirty="0" smtClean="0"/>
          </a:p>
          <a:p>
            <a:r>
              <a:rPr lang="en-US" dirty="0" smtClean="0"/>
              <a:t>His </a:t>
            </a:r>
            <a:r>
              <a:rPr lang="en-US" dirty="0"/>
              <a:t>works celebrate the essence of the past and its system of thought. </a:t>
            </a:r>
            <a:endParaRPr lang="en-US" dirty="0" smtClean="0"/>
          </a:p>
          <a:p>
            <a:r>
              <a:rPr lang="en-US" dirty="0" smtClean="0"/>
              <a:t>He </a:t>
            </a:r>
            <a:r>
              <a:rPr lang="en-US" dirty="0"/>
              <a:t>responds to this essence in a spontaneous and natural way</a:t>
            </a:r>
            <a:r>
              <a:rPr lang="en-US" dirty="0" smtClean="0">
                <a:effectLst/>
              </a:rPr>
              <a:t> </a:t>
            </a:r>
            <a:endParaRPr lang="en-US" dirty="0"/>
          </a:p>
        </p:txBody>
      </p:sp>
    </p:spTree>
    <p:extLst>
      <p:ext uri="{BB962C8B-B14F-4D97-AF65-F5344CB8AC3E}">
        <p14:creationId xmlns:p14="http://schemas.microsoft.com/office/powerpoint/2010/main" val="224733410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African Concept of Tragedy</a:t>
            </a:r>
            <a:endParaRPr lang="en-US" dirty="0"/>
          </a:p>
        </p:txBody>
      </p:sp>
      <p:sp>
        <p:nvSpPr>
          <p:cNvPr id="3" name="Content Placeholder 2"/>
          <p:cNvSpPr>
            <a:spLocks noGrp="1"/>
          </p:cNvSpPr>
          <p:nvPr>
            <p:ph idx="1"/>
          </p:nvPr>
        </p:nvSpPr>
        <p:spPr/>
        <p:txBody>
          <a:bodyPr>
            <a:normAutofit/>
          </a:bodyPr>
          <a:lstStyle/>
          <a:p>
            <a:r>
              <a:rPr lang="en-US" dirty="0"/>
              <a:t>this play is central to the development of the author's technique in blending ritual and stagecraft for the projection of African concept of </a:t>
            </a:r>
            <a:r>
              <a:rPr lang="en-US" dirty="0" smtClean="0"/>
              <a:t>tragedy</a:t>
            </a:r>
          </a:p>
          <a:p>
            <a:pPr marL="0" indent="0">
              <a:buNone/>
            </a:pPr>
            <a:endParaRPr lang="en-US" dirty="0"/>
          </a:p>
          <a:p>
            <a:endParaRPr lang="en-US" dirty="0"/>
          </a:p>
        </p:txBody>
      </p:sp>
    </p:spTree>
    <p:extLst>
      <p:ext uri="{BB962C8B-B14F-4D97-AF65-F5344CB8AC3E}">
        <p14:creationId xmlns:p14="http://schemas.microsoft.com/office/powerpoint/2010/main" val="375623793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Ogun</a:t>
            </a:r>
            <a:endParaRPr lang="en-US" dirty="0"/>
          </a:p>
        </p:txBody>
      </p:sp>
      <p:sp>
        <p:nvSpPr>
          <p:cNvPr id="3" name="Content Placeholder 2"/>
          <p:cNvSpPr>
            <a:spLocks noGrp="1"/>
          </p:cNvSpPr>
          <p:nvPr>
            <p:ph idx="1"/>
          </p:nvPr>
        </p:nvSpPr>
        <p:spPr>
          <a:xfrm>
            <a:off x="457200" y="1600200"/>
            <a:ext cx="8229600" cy="5067971"/>
          </a:xfrm>
        </p:spPr>
        <p:txBody>
          <a:bodyPr>
            <a:normAutofit lnSpcReduction="10000"/>
          </a:bodyPr>
          <a:lstStyle/>
          <a:p>
            <a:r>
              <a:rPr lang="en-US" dirty="0" smtClean="0"/>
              <a:t>the </a:t>
            </a:r>
            <a:r>
              <a:rPr lang="en-US" dirty="0"/>
              <a:t>god of iron and the metallurgic core and artistry was the first to succeed in conquering the transition. </a:t>
            </a:r>
          </a:p>
          <a:p>
            <a:r>
              <a:rPr lang="en-US" dirty="0"/>
              <a:t>He crossed the gulf to the world by extracting iron from the earth and thus providing the human world with the source of its weapons and the tools.</a:t>
            </a:r>
          </a:p>
          <a:p>
            <a:r>
              <a:rPr lang="en-US" dirty="0" err="1"/>
              <a:t>Ogun</a:t>
            </a:r>
            <a:r>
              <a:rPr lang="en-US" dirty="0"/>
              <a:t> is also the god of creativity, guardian of the road, explorer, hunter, god of war, custodian of sacred oath. </a:t>
            </a:r>
          </a:p>
          <a:p>
            <a:endParaRPr lang="en-US" dirty="0"/>
          </a:p>
        </p:txBody>
      </p:sp>
    </p:spTree>
    <p:extLst>
      <p:ext uri="{BB962C8B-B14F-4D97-AF65-F5344CB8AC3E}">
        <p14:creationId xmlns:p14="http://schemas.microsoft.com/office/powerpoint/2010/main" val="91235857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Tragedy</a:t>
            </a:r>
            <a:endParaRPr lang="en-US" dirty="0"/>
          </a:p>
        </p:txBody>
      </p:sp>
      <p:sp>
        <p:nvSpPr>
          <p:cNvPr id="3" name="Content Placeholder 2"/>
          <p:cNvSpPr>
            <a:spLocks noGrp="1"/>
          </p:cNvSpPr>
          <p:nvPr>
            <p:ph idx="1"/>
          </p:nvPr>
        </p:nvSpPr>
        <p:spPr/>
        <p:txBody>
          <a:bodyPr/>
          <a:lstStyle/>
          <a:p>
            <a:r>
              <a:rPr lang="en-US" dirty="0" err="1" smtClean="0"/>
              <a:t>Ogun</a:t>
            </a:r>
            <a:r>
              <a:rPr lang="en-US" dirty="0" smtClean="0"/>
              <a:t>: Soyinka argues that traditional Yoruba tragedy represents the suffering experienced in these gulfs and the painful efforts of will or assertion performed to bridge them</a:t>
            </a:r>
          </a:p>
          <a:p>
            <a:endParaRPr lang="en-US" dirty="0"/>
          </a:p>
        </p:txBody>
      </p:sp>
    </p:spTree>
    <p:extLst>
      <p:ext uri="{BB962C8B-B14F-4D97-AF65-F5344CB8AC3E}">
        <p14:creationId xmlns:p14="http://schemas.microsoft.com/office/powerpoint/2010/main" val="376286583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Yoruba Cosmology</a:t>
            </a:r>
            <a:endParaRPr lang="en-US" dirty="0"/>
          </a:p>
        </p:txBody>
      </p:sp>
      <p:sp>
        <p:nvSpPr>
          <p:cNvPr id="3" name="Content Placeholder 2"/>
          <p:cNvSpPr>
            <a:spLocks noGrp="1"/>
          </p:cNvSpPr>
          <p:nvPr>
            <p:ph idx="1"/>
          </p:nvPr>
        </p:nvSpPr>
        <p:spPr>
          <a:xfrm>
            <a:off x="138049" y="1417638"/>
            <a:ext cx="8779895" cy="5278145"/>
          </a:xfrm>
        </p:spPr>
        <p:txBody>
          <a:bodyPr>
            <a:normAutofit fontScale="85000" lnSpcReduction="20000"/>
          </a:bodyPr>
          <a:lstStyle/>
          <a:p>
            <a:r>
              <a:rPr lang="en-US" sz="5200" dirty="0" smtClean="0"/>
              <a:t>Human </a:t>
            </a:r>
            <a:r>
              <a:rPr lang="en-US" sz="5200" dirty="0"/>
              <a:t>world and the world of deities</a:t>
            </a:r>
          </a:p>
          <a:p>
            <a:endParaRPr lang="en-US" dirty="0" smtClean="0"/>
          </a:p>
          <a:p>
            <a:r>
              <a:rPr lang="en-US" dirty="0" smtClean="0"/>
              <a:t>Human </a:t>
            </a:r>
            <a:r>
              <a:rPr lang="en-US" dirty="0"/>
              <a:t>world: manifestations of the ancestors, the living and the unborn.</a:t>
            </a:r>
          </a:p>
          <a:p>
            <a:r>
              <a:rPr lang="en-US" dirty="0"/>
              <a:t>Deities: The realm of the gods </a:t>
            </a:r>
          </a:p>
          <a:p>
            <a:pPr marL="0" indent="0">
              <a:buNone/>
            </a:pPr>
            <a:endParaRPr lang="en-US" dirty="0"/>
          </a:p>
          <a:p>
            <a:r>
              <a:rPr lang="en-US" dirty="0"/>
              <a:t>ancestors, living and unborn are separated from the realm of gods</a:t>
            </a:r>
          </a:p>
          <a:p>
            <a:pPr marL="0" indent="0">
              <a:buNone/>
            </a:pPr>
            <a:r>
              <a:rPr lang="en-US" dirty="0"/>
              <a:t> </a:t>
            </a:r>
          </a:p>
          <a:p>
            <a:r>
              <a:rPr lang="en-US" dirty="0"/>
              <a:t>The gulf between these areas of existence is named </a:t>
            </a:r>
            <a:r>
              <a:rPr lang="en-US" dirty="0" smtClean="0"/>
              <a:t>transition</a:t>
            </a:r>
            <a:endParaRPr lang="en-US" dirty="0"/>
          </a:p>
          <a:p>
            <a:endParaRPr lang="en-US" dirty="0"/>
          </a:p>
        </p:txBody>
      </p:sp>
    </p:spTree>
    <p:extLst>
      <p:ext uri="{BB962C8B-B14F-4D97-AF65-F5344CB8AC3E}">
        <p14:creationId xmlns:p14="http://schemas.microsoft.com/office/powerpoint/2010/main" val="156012296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African concept of heroism</a:t>
            </a:r>
            <a:r>
              <a:rPr lang="en-US" dirty="0" smtClean="0"/>
              <a:t/>
            </a:r>
            <a:br>
              <a:rPr lang="en-US" dirty="0" smtClean="0"/>
            </a:br>
            <a:endParaRPr lang="en-US" dirty="0"/>
          </a:p>
        </p:txBody>
      </p:sp>
      <p:sp>
        <p:nvSpPr>
          <p:cNvPr id="3" name="Content Placeholder 2"/>
          <p:cNvSpPr>
            <a:spLocks noGrp="1"/>
          </p:cNvSpPr>
          <p:nvPr>
            <p:ph idx="1"/>
          </p:nvPr>
        </p:nvSpPr>
        <p:spPr>
          <a:xfrm>
            <a:off x="400342" y="1420722"/>
            <a:ext cx="8410703" cy="5257800"/>
          </a:xfrm>
        </p:spPr>
        <p:txBody>
          <a:bodyPr>
            <a:normAutofit/>
          </a:bodyPr>
          <a:lstStyle/>
          <a:p>
            <a:r>
              <a:rPr lang="en-US" sz="4000" dirty="0" smtClean="0"/>
              <a:t>Integrity</a:t>
            </a:r>
            <a:endParaRPr lang="en-US" sz="4000" dirty="0"/>
          </a:p>
          <a:p>
            <a:r>
              <a:rPr lang="en-US" sz="4000" dirty="0" smtClean="0"/>
              <a:t>Sacrifice (Selfless/community larger)</a:t>
            </a:r>
            <a:endParaRPr lang="en-US" sz="4000" dirty="0"/>
          </a:p>
          <a:p>
            <a:r>
              <a:rPr lang="en-US" sz="4000" dirty="0"/>
              <a:t>Character: “</a:t>
            </a:r>
            <a:r>
              <a:rPr lang="en-US" sz="4000" i="1" dirty="0" err="1"/>
              <a:t>iwa</a:t>
            </a:r>
            <a:r>
              <a:rPr lang="en-US" sz="4000" dirty="0"/>
              <a:t>” do the right things so your good destiny becomes a reality </a:t>
            </a:r>
            <a:endParaRPr lang="en-US" sz="4000" dirty="0" smtClean="0"/>
          </a:p>
          <a:p>
            <a:r>
              <a:rPr lang="en-US" sz="4000" dirty="0" smtClean="0"/>
              <a:t>Will</a:t>
            </a:r>
          </a:p>
        </p:txBody>
      </p:sp>
    </p:spTree>
    <p:extLst>
      <p:ext uri="{BB962C8B-B14F-4D97-AF65-F5344CB8AC3E}">
        <p14:creationId xmlns:p14="http://schemas.microsoft.com/office/powerpoint/2010/main" val="423348843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200</TotalTime>
  <Words>599</Words>
  <Application>Microsoft Macintosh PowerPoint</Application>
  <PresentationFormat>On-screen Show (4:3)</PresentationFormat>
  <Paragraphs>64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Exploring Soyinka’s Death &amp; the Kings Horseman  Prof. E.S. Dandaura</vt:lpstr>
      <vt:lpstr>About the Play</vt:lpstr>
      <vt:lpstr>Background</vt:lpstr>
      <vt:lpstr>Framework</vt:lpstr>
      <vt:lpstr>African Concept of Tragedy</vt:lpstr>
      <vt:lpstr>Ogun</vt:lpstr>
      <vt:lpstr>What is Tragedy</vt:lpstr>
      <vt:lpstr>Yoruba Cosmology</vt:lpstr>
      <vt:lpstr>African concept of heroism </vt:lpstr>
      <vt:lpstr>Concept of Heroism cont.</vt:lpstr>
      <vt:lpstr>Cont.</vt:lpstr>
      <vt:lpstr>Greek and Yoruba  Concept of Tragedy</vt:lpstr>
      <vt:lpstr>PowerPoint Presentation</vt:lpstr>
      <vt:lpstr>Notable Cultural Elements</vt:lpstr>
    </vt:vector>
  </TitlesOfParts>
  <Company>nasarawa state university keffi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Soyinka’s Death &amp; the Kings Horseman  Prof. E.S. Dandaura</dc:title>
  <dc:creator>Eman Dan</dc:creator>
  <cp:lastModifiedBy>Eman Dan</cp:lastModifiedBy>
  <cp:revision>3</cp:revision>
  <dcterms:created xsi:type="dcterms:W3CDTF">2017-11-05T06:44:53Z</dcterms:created>
  <dcterms:modified xsi:type="dcterms:W3CDTF">2017-11-05T13:46:47Z</dcterms:modified>
</cp:coreProperties>
</file>