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7" r:id="rId3"/>
    <p:sldId id="268" r:id="rId4"/>
    <p:sldId id="257" r:id="rId5"/>
    <p:sldId id="270" r:id="rId6"/>
    <p:sldId id="260" r:id="rId7"/>
    <p:sldId id="271" r:id="rId8"/>
    <p:sldId id="275" r:id="rId9"/>
    <p:sldId id="272" r:id="rId10"/>
    <p:sldId id="262" r:id="rId11"/>
    <p:sldId id="261" r:id="rId12"/>
    <p:sldId id="273" r:id="rId13"/>
    <p:sldId id="274" r:id="rId14"/>
    <p:sldId id="26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5" d="100"/>
          <a:sy n="55" d="100"/>
        </p:scale>
        <p:origin x="-102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76B279BE-5CA9-F740-81DF-7A42BE853FC1}" type="datetimeFigureOut">
              <a:rPr lang="en-US" smtClean="0"/>
              <a:t>05/11/17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D5BB1-4559-2B46-9CDB-5EC4985F7E79}" type="slidenum">
              <a:rPr lang="en-US" smtClean="0"/>
              <a:t>‹#›</a:t>
            </a:fld>
            <a:endParaRPr lang="en-US"/>
          </a:p>
        </p:txBody>
      </p:sp>
    </p:spTree>
    <p:extLst>
      <p:ext uri="{BB962C8B-B14F-4D97-AF65-F5344CB8AC3E}">
        <p14:creationId xmlns:p14="http://schemas.microsoft.com/office/powerpoint/2010/main" val="3556029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6B279BE-5CA9-F740-81DF-7A42BE853FC1}" type="datetimeFigureOut">
              <a:rPr lang="en-US" smtClean="0"/>
              <a:t>05/11/17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D5BB1-4559-2B46-9CDB-5EC4985F7E79}" type="slidenum">
              <a:rPr lang="en-US" smtClean="0"/>
              <a:t>‹#›</a:t>
            </a:fld>
            <a:endParaRPr lang="en-US"/>
          </a:p>
        </p:txBody>
      </p:sp>
    </p:spTree>
    <p:extLst>
      <p:ext uri="{BB962C8B-B14F-4D97-AF65-F5344CB8AC3E}">
        <p14:creationId xmlns:p14="http://schemas.microsoft.com/office/powerpoint/2010/main" val="49126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6B279BE-5CA9-F740-81DF-7A42BE853FC1}" type="datetimeFigureOut">
              <a:rPr lang="en-US" smtClean="0"/>
              <a:t>05/11/17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D5BB1-4559-2B46-9CDB-5EC4985F7E79}" type="slidenum">
              <a:rPr lang="en-US" smtClean="0"/>
              <a:t>‹#›</a:t>
            </a:fld>
            <a:endParaRPr lang="en-US"/>
          </a:p>
        </p:txBody>
      </p:sp>
    </p:spTree>
    <p:extLst>
      <p:ext uri="{BB962C8B-B14F-4D97-AF65-F5344CB8AC3E}">
        <p14:creationId xmlns:p14="http://schemas.microsoft.com/office/powerpoint/2010/main" val="3291322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6B279BE-5CA9-F740-81DF-7A42BE853FC1}" type="datetimeFigureOut">
              <a:rPr lang="en-US" smtClean="0"/>
              <a:t>05/11/17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D5BB1-4559-2B46-9CDB-5EC4985F7E79}" type="slidenum">
              <a:rPr lang="en-US" smtClean="0"/>
              <a:t>‹#›</a:t>
            </a:fld>
            <a:endParaRPr lang="en-US"/>
          </a:p>
        </p:txBody>
      </p:sp>
    </p:spTree>
    <p:extLst>
      <p:ext uri="{BB962C8B-B14F-4D97-AF65-F5344CB8AC3E}">
        <p14:creationId xmlns:p14="http://schemas.microsoft.com/office/powerpoint/2010/main" val="4178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6B279BE-5CA9-F740-81DF-7A42BE853FC1}" type="datetimeFigureOut">
              <a:rPr lang="en-US" smtClean="0"/>
              <a:t>05/11/17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D5BB1-4559-2B46-9CDB-5EC4985F7E79}" type="slidenum">
              <a:rPr lang="en-US" smtClean="0"/>
              <a:t>‹#›</a:t>
            </a:fld>
            <a:endParaRPr lang="en-US"/>
          </a:p>
        </p:txBody>
      </p:sp>
    </p:spTree>
    <p:extLst>
      <p:ext uri="{BB962C8B-B14F-4D97-AF65-F5344CB8AC3E}">
        <p14:creationId xmlns:p14="http://schemas.microsoft.com/office/powerpoint/2010/main" val="2006674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6B279BE-5CA9-F740-81DF-7A42BE853FC1}" type="datetimeFigureOut">
              <a:rPr lang="en-US" smtClean="0"/>
              <a:t>05/11/17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D5BB1-4559-2B46-9CDB-5EC4985F7E79}" type="slidenum">
              <a:rPr lang="en-US" smtClean="0"/>
              <a:t>‹#›</a:t>
            </a:fld>
            <a:endParaRPr lang="en-US"/>
          </a:p>
        </p:txBody>
      </p:sp>
    </p:spTree>
    <p:extLst>
      <p:ext uri="{BB962C8B-B14F-4D97-AF65-F5344CB8AC3E}">
        <p14:creationId xmlns:p14="http://schemas.microsoft.com/office/powerpoint/2010/main" val="1886473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76B279BE-5CA9-F740-81DF-7A42BE853FC1}" type="datetimeFigureOut">
              <a:rPr lang="en-US" smtClean="0"/>
              <a:t>05/11/17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AD5BB1-4559-2B46-9CDB-5EC4985F7E79}" type="slidenum">
              <a:rPr lang="en-US" smtClean="0"/>
              <a:t>‹#›</a:t>
            </a:fld>
            <a:endParaRPr lang="en-US"/>
          </a:p>
        </p:txBody>
      </p:sp>
    </p:spTree>
    <p:extLst>
      <p:ext uri="{BB962C8B-B14F-4D97-AF65-F5344CB8AC3E}">
        <p14:creationId xmlns:p14="http://schemas.microsoft.com/office/powerpoint/2010/main" val="4235395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6B279BE-5CA9-F740-81DF-7A42BE853FC1}" type="datetimeFigureOut">
              <a:rPr lang="en-US" smtClean="0"/>
              <a:t>05/11/17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AD5BB1-4559-2B46-9CDB-5EC4985F7E79}" type="slidenum">
              <a:rPr lang="en-US" smtClean="0"/>
              <a:t>‹#›</a:t>
            </a:fld>
            <a:endParaRPr lang="en-US"/>
          </a:p>
        </p:txBody>
      </p:sp>
    </p:spTree>
    <p:extLst>
      <p:ext uri="{BB962C8B-B14F-4D97-AF65-F5344CB8AC3E}">
        <p14:creationId xmlns:p14="http://schemas.microsoft.com/office/powerpoint/2010/main" val="1251253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B279BE-5CA9-F740-81DF-7A42BE853FC1}" type="datetimeFigureOut">
              <a:rPr lang="en-US" smtClean="0"/>
              <a:t>05/11/17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AD5BB1-4559-2B46-9CDB-5EC4985F7E79}" type="slidenum">
              <a:rPr lang="en-US" smtClean="0"/>
              <a:t>‹#›</a:t>
            </a:fld>
            <a:endParaRPr lang="en-US"/>
          </a:p>
        </p:txBody>
      </p:sp>
    </p:spTree>
    <p:extLst>
      <p:ext uri="{BB962C8B-B14F-4D97-AF65-F5344CB8AC3E}">
        <p14:creationId xmlns:p14="http://schemas.microsoft.com/office/powerpoint/2010/main" val="2757492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6B279BE-5CA9-F740-81DF-7A42BE853FC1}" type="datetimeFigureOut">
              <a:rPr lang="en-US" smtClean="0"/>
              <a:t>05/11/17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D5BB1-4559-2B46-9CDB-5EC4985F7E79}" type="slidenum">
              <a:rPr lang="en-US" smtClean="0"/>
              <a:t>‹#›</a:t>
            </a:fld>
            <a:endParaRPr lang="en-US"/>
          </a:p>
        </p:txBody>
      </p:sp>
    </p:spTree>
    <p:extLst>
      <p:ext uri="{BB962C8B-B14F-4D97-AF65-F5344CB8AC3E}">
        <p14:creationId xmlns:p14="http://schemas.microsoft.com/office/powerpoint/2010/main" val="4171132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6B279BE-5CA9-F740-81DF-7A42BE853FC1}" type="datetimeFigureOut">
              <a:rPr lang="en-US" smtClean="0"/>
              <a:t>05/11/17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D5BB1-4559-2B46-9CDB-5EC4985F7E79}" type="slidenum">
              <a:rPr lang="en-US" smtClean="0"/>
              <a:t>‹#›</a:t>
            </a:fld>
            <a:endParaRPr lang="en-US"/>
          </a:p>
        </p:txBody>
      </p:sp>
    </p:spTree>
    <p:extLst>
      <p:ext uri="{BB962C8B-B14F-4D97-AF65-F5344CB8AC3E}">
        <p14:creationId xmlns:p14="http://schemas.microsoft.com/office/powerpoint/2010/main" val="41016231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279BE-5CA9-F740-81DF-7A42BE853FC1}" type="datetimeFigureOut">
              <a:rPr lang="en-US" smtClean="0"/>
              <a:t>05/11/17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AD5BB1-4559-2B46-9CDB-5EC4985F7E79}" type="slidenum">
              <a:rPr lang="en-US" smtClean="0"/>
              <a:t>‹#›</a:t>
            </a:fld>
            <a:endParaRPr lang="en-US"/>
          </a:p>
        </p:txBody>
      </p:sp>
    </p:spTree>
    <p:extLst>
      <p:ext uri="{BB962C8B-B14F-4D97-AF65-F5344CB8AC3E}">
        <p14:creationId xmlns:p14="http://schemas.microsoft.com/office/powerpoint/2010/main" val="1408932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US_902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21" y="-291842"/>
            <a:ext cx="9426221" cy="13716000"/>
          </a:xfrm>
          <a:prstGeom prst="rect">
            <a:avLst/>
          </a:prstGeom>
        </p:spPr>
      </p:pic>
      <p:sp>
        <p:nvSpPr>
          <p:cNvPr id="2" name="Title 1"/>
          <p:cNvSpPr>
            <a:spLocks noGrp="1"/>
          </p:cNvSpPr>
          <p:nvPr>
            <p:ph type="ctrTitle"/>
          </p:nvPr>
        </p:nvSpPr>
        <p:spPr>
          <a:xfrm>
            <a:off x="479782" y="-1209090"/>
            <a:ext cx="7209494" cy="4542522"/>
          </a:xfrm>
        </p:spPr>
        <p:txBody>
          <a:bodyPr>
            <a:normAutofit/>
          </a:bodyPr>
          <a:lstStyle/>
          <a:p>
            <a:r>
              <a:rPr lang="en-US" dirty="0" smtClean="0"/>
              <a:t>Understanding Viola </a:t>
            </a:r>
            <a:r>
              <a:rPr lang="en-US" dirty="0" err="1" smtClean="0"/>
              <a:t>Barungi’s</a:t>
            </a:r>
            <a:r>
              <a:rPr lang="en-US" dirty="0" smtClean="0"/>
              <a:t> </a:t>
            </a:r>
            <a:br>
              <a:rPr lang="en-US" dirty="0" smtClean="0"/>
            </a:br>
            <a:r>
              <a:rPr lang="en-US" i="1" dirty="0" smtClean="0"/>
              <a:t>Over my Dead Body</a:t>
            </a:r>
            <a:r>
              <a:rPr lang="en-US" dirty="0"/>
              <a:t/>
            </a:r>
            <a:br>
              <a:rPr lang="en-US" dirty="0"/>
            </a:br>
            <a:endParaRPr lang="en-US" sz="2700" b="1" dirty="0"/>
          </a:p>
        </p:txBody>
      </p:sp>
    </p:spTree>
    <p:extLst>
      <p:ext uri="{BB962C8B-B14F-4D97-AF65-F5344CB8AC3E}">
        <p14:creationId xmlns:p14="http://schemas.microsoft.com/office/powerpoint/2010/main" val="252186613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Woman as Commodity</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MGOMA</a:t>
            </a:r>
          </a:p>
          <a:p>
            <a:pPr marL="0" indent="0">
              <a:buNone/>
            </a:pPr>
            <a:r>
              <a:rPr lang="en-US" dirty="0"/>
              <a:t>Oh, </a:t>
            </a:r>
            <a:r>
              <a:rPr lang="en-US" dirty="0" err="1"/>
              <a:t>Mbogo</a:t>
            </a:r>
            <a:r>
              <a:rPr lang="en-US" dirty="0"/>
              <a:t>, you don’t know how often I’ve prayed and dreamt of a chance like this, a chance to break free from the bonds of poverty and humiliation; of never having enough of anything, of longing for things that would never be all the time until your entire being is saturated with it. This must be God’s answer to my prayers... please, don’t say no, </a:t>
            </a:r>
            <a:r>
              <a:rPr lang="en-US" dirty="0" err="1"/>
              <a:t>Mbogo</a:t>
            </a:r>
            <a:r>
              <a:rPr lang="en-US" dirty="0"/>
              <a:t>, you can’t do this to me! </a:t>
            </a:r>
          </a:p>
        </p:txBody>
      </p:sp>
    </p:spTree>
    <p:extLst>
      <p:ext uri="{BB962C8B-B14F-4D97-AF65-F5344CB8AC3E}">
        <p14:creationId xmlns:p14="http://schemas.microsoft.com/office/powerpoint/2010/main" val="1606249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Rural Urban Migration</a:t>
            </a:r>
            <a:endParaRPr lang="en-US" dirty="0"/>
          </a:p>
        </p:txBody>
      </p:sp>
      <p:sp>
        <p:nvSpPr>
          <p:cNvPr id="3" name="Content Placeholder 2"/>
          <p:cNvSpPr>
            <a:spLocks noGrp="1"/>
          </p:cNvSpPr>
          <p:nvPr>
            <p:ph idx="1"/>
          </p:nvPr>
        </p:nvSpPr>
        <p:spPr/>
        <p:txBody>
          <a:bodyPr/>
          <a:lstStyle/>
          <a:p>
            <a:pPr marL="0" indent="0">
              <a:buNone/>
            </a:pPr>
            <a:r>
              <a:rPr lang="en-GB" dirty="0" smtClean="0"/>
              <a:t>MBOGO</a:t>
            </a:r>
            <a:endParaRPr lang="en-US" dirty="0" smtClean="0"/>
          </a:p>
          <a:p>
            <a:pPr marL="0" indent="0">
              <a:buNone/>
            </a:pPr>
            <a:r>
              <a:rPr lang="en-US" dirty="0" smtClean="0"/>
              <a:t>I </a:t>
            </a:r>
            <a:r>
              <a:rPr lang="en-US" dirty="0"/>
              <a:t>wanted us to go to the village to farm our land, which we have in plenty. We would be much better off financially now, but no, you wouldn’t go. You wanted your city life. Well, this is the only part of the city we can afford to live in </a:t>
            </a:r>
          </a:p>
          <a:p>
            <a:endParaRPr lang="en-US" dirty="0"/>
          </a:p>
        </p:txBody>
      </p:sp>
    </p:spTree>
    <p:extLst>
      <p:ext uri="{BB962C8B-B14F-4D97-AF65-F5344CB8AC3E}">
        <p14:creationId xmlns:p14="http://schemas.microsoft.com/office/powerpoint/2010/main" val="1790017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 Themes</a:t>
            </a:r>
            <a:endParaRPr lang="en-US" dirty="0"/>
          </a:p>
        </p:txBody>
      </p:sp>
      <p:sp>
        <p:nvSpPr>
          <p:cNvPr id="3" name="Content Placeholder 2"/>
          <p:cNvSpPr>
            <a:spLocks noGrp="1"/>
          </p:cNvSpPr>
          <p:nvPr>
            <p:ph idx="1"/>
          </p:nvPr>
        </p:nvSpPr>
        <p:spPr>
          <a:xfrm>
            <a:off x="457199" y="1600200"/>
            <a:ext cx="8500745" cy="5145150"/>
          </a:xfrm>
        </p:spPr>
        <p:txBody>
          <a:bodyPr>
            <a:normAutofit fontScale="92500" lnSpcReduction="10000"/>
          </a:bodyPr>
          <a:lstStyle/>
          <a:p>
            <a:r>
              <a:rPr lang="en-US" dirty="0"/>
              <a:t>Get rich quick syndrome (sacrifice the happiness of their loved ones</a:t>
            </a:r>
            <a:r>
              <a:rPr lang="en-US" dirty="0" smtClean="0"/>
              <a:t>)</a:t>
            </a:r>
          </a:p>
          <a:p>
            <a:pPr marL="0" indent="0">
              <a:buNone/>
            </a:pPr>
            <a:endParaRPr lang="en-US" sz="1800" dirty="0" smtClean="0"/>
          </a:p>
          <a:p>
            <a:r>
              <a:rPr lang="en-US" dirty="0"/>
              <a:t>Disillusion about Education (education for what, functional education</a:t>
            </a:r>
            <a:r>
              <a:rPr lang="en-US" dirty="0" smtClean="0"/>
              <a:t>)</a:t>
            </a:r>
          </a:p>
          <a:p>
            <a:pPr marL="0" indent="0">
              <a:buNone/>
            </a:pPr>
            <a:endParaRPr lang="en-US" sz="1800" dirty="0" smtClean="0"/>
          </a:p>
          <a:p>
            <a:r>
              <a:rPr lang="en-US" dirty="0"/>
              <a:t>Depression by women as result of wrong </a:t>
            </a:r>
            <a:r>
              <a:rPr lang="en-US" dirty="0" smtClean="0"/>
              <a:t>choices</a:t>
            </a:r>
          </a:p>
          <a:p>
            <a:pPr marL="0" indent="0">
              <a:buNone/>
            </a:pPr>
            <a:endParaRPr lang="en-US" sz="1800" dirty="0" smtClean="0"/>
          </a:p>
          <a:p>
            <a:r>
              <a:rPr lang="en-US" dirty="0" smtClean="0"/>
              <a:t>Reversal of Values/Disillusion: Village teacher as repository of knowledge</a:t>
            </a:r>
          </a:p>
          <a:p>
            <a:pPr marL="0" indent="0">
              <a:buNone/>
            </a:pPr>
            <a:endParaRPr lang="en-US" sz="1900" dirty="0" smtClean="0"/>
          </a:p>
          <a:p>
            <a:r>
              <a:rPr lang="en-US" dirty="0" err="1" smtClean="0"/>
              <a:t>Hardwork</a:t>
            </a:r>
            <a:r>
              <a:rPr lang="en-US" dirty="0" smtClean="0"/>
              <a:t> </a:t>
            </a:r>
            <a:r>
              <a:rPr lang="en-US" dirty="0" err="1"/>
              <a:t>Vs</a:t>
            </a:r>
            <a:r>
              <a:rPr lang="en-US" dirty="0"/>
              <a:t> Opportunist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294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Others</a:t>
            </a:r>
            <a:endParaRPr lang="en-US" dirty="0"/>
          </a:p>
        </p:txBody>
      </p:sp>
      <p:sp>
        <p:nvSpPr>
          <p:cNvPr id="3" name="Content Placeholder 2"/>
          <p:cNvSpPr>
            <a:spLocks noGrp="1"/>
          </p:cNvSpPr>
          <p:nvPr>
            <p:ph idx="1"/>
          </p:nvPr>
        </p:nvSpPr>
        <p:spPr/>
        <p:txBody>
          <a:bodyPr/>
          <a:lstStyle/>
          <a:p>
            <a:r>
              <a:rPr lang="en-US" dirty="0" smtClean="0"/>
              <a:t>Societal Pressure on Men: Man as provider</a:t>
            </a:r>
          </a:p>
          <a:p>
            <a:endParaRPr lang="en-US" dirty="0" smtClean="0"/>
          </a:p>
          <a:p>
            <a:endParaRPr lang="en-US" dirty="0"/>
          </a:p>
        </p:txBody>
      </p:sp>
    </p:spTree>
    <p:extLst>
      <p:ext uri="{BB962C8B-B14F-4D97-AF65-F5344CB8AC3E}">
        <p14:creationId xmlns:p14="http://schemas.microsoft.com/office/powerpoint/2010/main" val="1149432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Message</a:t>
            </a:r>
            <a:endParaRPr lang="en-US" dirty="0"/>
          </a:p>
        </p:txBody>
      </p:sp>
      <p:sp>
        <p:nvSpPr>
          <p:cNvPr id="3" name="Content Placeholder 2"/>
          <p:cNvSpPr>
            <a:spLocks noGrp="1"/>
          </p:cNvSpPr>
          <p:nvPr>
            <p:ph idx="1"/>
          </p:nvPr>
        </p:nvSpPr>
        <p:spPr/>
        <p:txBody>
          <a:bodyPr>
            <a:normAutofit/>
          </a:bodyPr>
          <a:lstStyle/>
          <a:p>
            <a:r>
              <a:rPr lang="en-US" dirty="0"/>
              <a:t>I wanted to have the fruits on top of the tree </a:t>
            </a:r>
            <a:r>
              <a:rPr lang="en-US" dirty="0" smtClean="0"/>
              <a:t>without going through the struggle of climbing the tree to get them</a:t>
            </a:r>
          </a:p>
          <a:p>
            <a:pPr marL="0" indent="0">
              <a:buNone/>
            </a:pPr>
            <a:endParaRPr lang="en-US" sz="1800" dirty="0" smtClean="0"/>
          </a:p>
          <a:p>
            <a:r>
              <a:rPr lang="en-US" dirty="0" smtClean="0"/>
              <a:t> ‘There’s no shortcut to success</a:t>
            </a:r>
            <a:r>
              <a:rPr lang="en-US" smtClean="0"/>
              <a:t>.’</a:t>
            </a:r>
          </a:p>
          <a:p>
            <a:pPr marL="0" indent="0">
              <a:buNone/>
            </a:pPr>
            <a:endParaRPr lang="en-US" sz="1800" dirty="0" smtClean="0"/>
          </a:p>
          <a:p>
            <a:r>
              <a:rPr lang="en-US" dirty="0" smtClean="0"/>
              <a:t>It’s through one’s sweat and endeavor that one achieves one’s goal.</a:t>
            </a:r>
            <a:endParaRPr lang="en-US" dirty="0"/>
          </a:p>
        </p:txBody>
      </p:sp>
    </p:spTree>
    <p:extLst>
      <p:ext uri="{BB962C8B-B14F-4D97-AF65-F5344CB8AC3E}">
        <p14:creationId xmlns:p14="http://schemas.microsoft.com/office/powerpoint/2010/main" val="4133617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Biodata</a:t>
            </a:r>
            <a:r>
              <a:rPr lang="en-GB" dirty="0" smtClean="0"/>
              <a:t>: Violet </a:t>
            </a:r>
            <a:r>
              <a:rPr lang="en-GB" dirty="0" err="1"/>
              <a:t>Barungi</a:t>
            </a:r>
            <a:r>
              <a:rPr lang="en-GB" dirty="0"/>
              <a:t> </a:t>
            </a:r>
            <a:endParaRPr lang="en-US" dirty="0"/>
          </a:p>
        </p:txBody>
      </p:sp>
      <p:sp>
        <p:nvSpPr>
          <p:cNvPr id="3" name="Content Placeholder 2"/>
          <p:cNvSpPr>
            <a:spLocks noGrp="1"/>
          </p:cNvSpPr>
          <p:nvPr>
            <p:ph idx="1"/>
          </p:nvPr>
        </p:nvSpPr>
        <p:spPr>
          <a:xfrm>
            <a:off x="402579" y="1531925"/>
            <a:ext cx="8555367" cy="5131495"/>
          </a:xfrm>
        </p:spPr>
        <p:txBody>
          <a:bodyPr>
            <a:normAutofit/>
          </a:bodyPr>
          <a:lstStyle/>
          <a:p>
            <a:r>
              <a:rPr lang="en-GB" dirty="0" smtClean="0"/>
              <a:t>74 years (18 </a:t>
            </a:r>
            <a:r>
              <a:rPr lang="en-GB" dirty="0"/>
              <a:t>December </a:t>
            </a:r>
            <a:r>
              <a:rPr lang="en-GB" dirty="0" smtClean="0"/>
              <a:t>1943)</a:t>
            </a:r>
          </a:p>
          <a:p>
            <a:pPr marL="0" indent="0">
              <a:buNone/>
            </a:pPr>
            <a:endParaRPr lang="en-US" sz="1600" dirty="0"/>
          </a:p>
          <a:p>
            <a:r>
              <a:rPr lang="en-GB" dirty="0"/>
              <a:t>Ugandan writer and </a:t>
            </a:r>
            <a:r>
              <a:rPr lang="en-GB" dirty="0" smtClean="0"/>
              <a:t>editor</a:t>
            </a:r>
          </a:p>
          <a:p>
            <a:pPr marL="0" indent="0">
              <a:buNone/>
            </a:pPr>
            <a:endParaRPr lang="en-US" sz="1600" dirty="0"/>
          </a:p>
          <a:p>
            <a:r>
              <a:rPr lang="en-GB" dirty="0"/>
              <a:t>Worked as Production Officer at the East African Literature Bureau (1972–77</a:t>
            </a:r>
            <a:r>
              <a:rPr lang="en-GB" dirty="0" smtClean="0"/>
              <a:t>)</a:t>
            </a:r>
            <a:endParaRPr lang="en-GB" dirty="0"/>
          </a:p>
          <a:p>
            <a:pPr marL="0" indent="0">
              <a:buNone/>
            </a:pPr>
            <a:endParaRPr lang="en-US" sz="1600" dirty="0"/>
          </a:p>
          <a:p>
            <a:r>
              <a:rPr lang="en-GB" dirty="0"/>
              <a:t>Senior Book Production Officer at Uganda Literature Bureau (1978–94) </a:t>
            </a:r>
            <a:r>
              <a:rPr lang="en-GB" dirty="0" smtClean="0"/>
              <a:t>and</a:t>
            </a:r>
          </a:p>
          <a:p>
            <a:pPr marL="0" indent="0">
              <a:buNone/>
            </a:pPr>
            <a:endParaRPr lang="en-GB" sz="1800" dirty="0" smtClean="0"/>
          </a:p>
          <a:p>
            <a:r>
              <a:rPr lang="en-GB" dirty="0" smtClean="0"/>
              <a:t>editor </a:t>
            </a:r>
            <a:r>
              <a:rPr lang="en-GB" dirty="0"/>
              <a:t>at </a:t>
            </a:r>
            <a:r>
              <a:rPr lang="en-GB" dirty="0" err="1"/>
              <a:t>Femrite</a:t>
            </a:r>
            <a:r>
              <a:rPr lang="en-GB" dirty="0"/>
              <a:t> (</a:t>
            </a:r>
            <a:r>
              <a:rPr lang="en-GB" dirty="0" smtClean="0"/>
              <a:t>1997-2007)</a:t>
            </a:r>
            <a:r>
              <a:rPr lang="en-GB" dirty="0"/>
              <a:t>.</a:t>
            </a:r>
            <a:endParaRPr lang="en-US" dirty="0"/>
          </a:p>
          <a:p>
            <a:endParaRPr lang="en-US" dirty="0"/>
          </a:p>
        </p:txBody>
      </p:sp>
    </p:spTree>
    <p:extLst>
      <p:ext uri="{BB962C8B-B14F-4D97-AF65-F5344CB8AC3E}">
        <p14:creationId xmlns:p14="http://schemas.microsoft.com/office/powerpoint/2010/main" val="3664734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 Works: Over My Dead Body</a:t>
            </a:r>
            <a:endParaRPr lang="en-US" dirty="0"/>
          </a:p>
        </p:txBody>
      </p:sp>
      <p:sp>
        <p:nvSpPr>
          <p:cNvPr id="3" name="Content Placeholder 2"/>
          <p:cNvSpPr>
            <a:spLocks noGrp="1"/>
          </p:cNvSpPr>
          <p:nvPr>
            <p:ph idx="1"/>
          </p:nvPr>
        </p:nvSpPr>
        <p:spPr>
          <a:xfrm>
            <a:off x="457199" y="1600200"/>
            <a:ext cx="8500745" cy="5131495"/>
          </a:xfrm>
        </p:spPr>
        <p:txBody>
          <a:bodyPr>
            <a:normAutofit fontScale="92500" lnSpcReduction="20000"/>
          </a:bodyPr>
          <a:lstStyle/>
          <a:p>
            <a:r>
              <a:rPr lang="en-GB" dirty="0"/>
              <a:t>Address family relationships, gender issues and education of the girl </a:t>
            </a:r>
            <a:r>
              <a:rPr lang="en-GB" dirty="0" smtClean="0"/>
              <a:t>child</a:t>
            </a:r>
          </a:p>
          <a:p>
            <a:endParaRPr lang="en-GB" dirty="0" smtClean="0"/>
          </a:p>
          <a:p>
            <a:r>
              <a:rPr lang="en-GB" dirty="0" smtClean="0"/>
              <a:t>Writer of </a:t>
            </a:r>
            <a:r>
              <a:rPr lang="en-GB" i="1" dirty="0" smtClean="0"/>
              <a:t>Over My Dead Body, Bleeding Heart, </a:t>
            </a:r>
            <a:r>
              <a:rPr lang="en-GB" dirty="0" smtClean="0"/>
              <a:t>and </a:t>
            </a:r>
            <a:r>
              <a:rPr lang="en-GB" i="1" dirty="0" smtClean="0"/>
              <a:t>Award Winner,</a:t>
            </a:r>
          </a:p>
          <a:p>
            <a:pPr marL="0" indent="0">
              <a:buNone/>
            </a:pPr>
            <a:endParaRPr lang="en-GB" i="1" dirty="0"/>
          </a:p>
          <a:p>
            <a:r>
              <a:rPr lang="en-GB" i="1" dirty="0" smtClean="0"/>
              <a:t>Over </a:t>
            </a:r>
            <a:r>
              <a:rPr lang="en-GB" i="1" dirty="0"/>
              <a:t>My Dead Body</a:t>
            </a:r>
            <a:r>
              <a:rPr lang="en-GB" dirty="0"/>
              <a:t> won the British Council New Playwriting Award for Africa and the Middle East, </a:t>
            </a:r>
            <a:r>
              <a:rPr lang="en-GB" dirty="0" smtClean="0"/>
              <a:t>1997</a:t>
            </a:r>
          </a:p>
          <a:p>
            <a:pPr marL="0" indent="0">
              <a:buNone/>
            </a:pPr>
            <a:endParaRPr lang="en-GB" dirty="0" smtClean="0"/>
          </a:p>
          <a:p>
            <a:r>
              <a:rPr lang="en-GB" dirty="0"/>
              <a:t>P</a:t>
            </a:r>
            <a:r>
              <a:rPr lang="en-GB" dirty="0" smtClean="0"/>
              <a:t>ublished </a:t>
            </a:r>
            <a:r>
              <a:rPr lang="en-GB" dirty="0"/>
              <a:t>by Illinois University Press, 2008, in the African Women PLAYWRIGHTS </a:t>
            </a:r>
            <a:r>
              <a:rPr lang="en-GB" dirty="0" smtClean="0"/>
              <a:t>anthology </a:t>
            </a:r>
            <a:endParaRPr lang="en-US" dirty="0"/>
          </a:p>
        </p:txBody>
      </p:sp>
    </p:spTree>
    <p:extLst>
      <p:ext uri="{BB962C8B-B14F-4D97-AF65-F5344CB8AC3E}">
        <p14:creationId xmlns:p14="http://schemas.microsoft.com/office/powerpoint/2010/main" val="1222568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 My Dead Body cont.</a:t>
            </a:r>
            <a:endParaRPr lang="en-US" dirty="0"/>
          </a:p>
        </p:txBody>
      </p:sp>
      <p:sp>
        <p:nvSpPr>
          <p:cNvPr id="3" name="Content Placeholder 2"/>
          <p:cNvSpPr>
            <a:spLocks noGrp="1"/>
          </p:cNvSpPr>
          <p:nvPr>
            <p:ph idx="1"/>
          </p:nvPr>
        </p:nvSpPr>
        <p:spPr/>
        <p:txBody>
          <a:bodyPr>
            <a:normAutofit fontScale="92500"/>
          </a:bodyPr>
          <a:lstStyle/>
          <a:p>
            <a:r>
              <a:rPr lang="en-GB" dirty="0" smtClean="0"/>
              <a:t>declared </a:t>
            </a:r>
            <a:r>
              <a:rPr lang="en-GB" dirty="0"/>
              <a:t>the Play of the Year by the Institute of Arts and </a:t>
            </a:r>
            <a:r>
              <a:rPr lang="en-GB" dirty="0" smtClean="0"/>
              <a:t>Culture, University </a:t>
            </a:r>
            <a:r>
              <a:rPr lang="en-GB" dirty="0"/>
              <a:t>of Port Harcourt, Nigeria, </a:t>
            </a:r>
            <a:r>
              <a:rPr lang="en-GB" dirty="0" smtClean="0"/>
              <a:t>2016</a:t>
            </a:r>
          </a:p>
          <a:p>
            <a:pPr marL="0" indent="0">
              <a:buNone/>
            </a:pPr>
            <a:r>
              <a:rPr lang="en-GB" dirty="0" smtClean="0"/>
              <a:t> </a:t>
            </a:r>
          </a:p>
          <a:p>
            <a:r>
              <a:rPr lang="en-GB" dirty="0" smtClean="0"/>
              <a:t>performed </a:t>
            </a:r>
            <a:r>
              <a:rPr lang="en-GB" dirty="0"/>
              <a:t>by Indian Ensemble at the International Theatre Festival, in Kerala, India, </a:t>
            </a:r>
            <a:r>
              <a:rPr lang="en-GB" dirty="0" smtClean="0"/>
              <a:t>2016</a:t>
            </a:r>
          </a:p>
          <a:p>
            <a:pPr marL="0" indent="0">
              <a:buNone/>
            </a:pPr>
            <a:endParaRPr lang="en-GB" sz="1900" dirty="0" smtClean="0"/>
          </a:p>
          <a:p>
            <a:r>
              <a:rPr lang="en-GB" dirty="0" smtClean="0"/>
              <a:t>made </a:t>
            </a:r>
            <a:r>
              <a:rPr lang="en-GB" dirty="0"/>
              <a:t>into a film </a:t>
            </a:r>
            <a:r>
              <a:rPr lang="en-GB" dirty="0" smtClean="0"/>
              <a:t>by </a:t>
            </a:r>
            <a:r>
              <a:rPr lang="en-GB" dirty="0"/>
              <a:t>New Intentions </a:t>
            </a:r>
            <a:r>
              <a:rPr lang="en-GB" dirty="0" smtClean="0"/>
              <a:t>Uganda, 2016</a:t>
            </a:r>
            <a:endParaRPr lang="en-US" dirty="0"/>
          </a:p>
          <a:p>
            <a:endParaRPr lang="en-US" dirty="0"/>
          </a:p>
        </p:txBody>
      </p:sp>
    </p:spTree>
    <p:extLst>
      <p:ext uri="{BB962C8B-B14F-4D97-AF65-F5344CB8AC3E}">
        <p14:creationId xmlns:p14="http://schemas.microsoft.com/office/powerpoint/2010/main" val="14932674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Theme</a:t>
            </a:r>
            <a:endParaRPr lang="en-US" dirty="0"/>
          </a:p>
        </p:txBody>
      </p:sp>
      <p:sp>
        <p:nvSpPr>
          <p:cNvPr id="3" name="Content Placeholder 2"/>
          <p:cNvSpPr>
            <a:spLocks noGrp="1"/>
          </p:cNvSpPr>
          <p:nvPr>
            <p:ph idx="1"/>
          </p:nvPr>
        </p:nvSpPr>
        <p:spPr>
          <a:xfrm>
            <a:off x="457199" y="1600200"/>
            <a:ext cx="8555367" cy="5117841"/>
          </a:xfrm>
        </p:spPr>
        <p:txBody>
          <a:bodyPr>
            <a:normAutofit lnSpcReduction="10000"/>
          </a:bodyPr>
          <a:lstStyle/>
          <a:p>
            <a:pPr marL="0" indent="0">
              <a:buNone/>
            </a:pPr>
            <a:endParaRPr lang="en-GB" i="1" dirty="0" smtClean="0"/>
          </a:p>
          <a:p>
            <a:pPr marL="0" indent="0">
              <a:buNone/>
            </a:pPr>
            <a:r>
              <a:rPr lang="en-GB" i="1" dirty="0" smtClean="0"/>
              <a:t>Over </a:t>
            </a:r>
            <a:r>
              <a:rPr lang="en-GB" i="1" dirty="0"/>
              <a:t>My Dead Body </a:t>
            </a:r>
            <a:r>
              <a:rPr lang="en-GB" dirty="0"/>
              <a:t>explores the cultural issue of early marriage girls and its consequences on the girl child who often becomes a liability to herself and society if the man dies  or looses source of </a:t>
            </a:r>
            <a:r>
              <a:rPr lang="en-GB" dirty="0" smtClean="0"/>
              <a:t>income</a:t>
            </a:r>
          </a:p>
          <a:p>
            <a:pPr marL="0" indent="0">
              <a:buNone/>
            </a:pPr>
            <a:endParaRPr lang="en-GB" dirty="0"/>
          </a:p>
          <a:p>
            <a:pPr marL="0" indent="0">
              <a:buNone/>
            </a:pPr>
            <a:r>
              <a:rPr lang="en-US" dirty="0" err="1"/>
              <a:t>Boona</a:t>
            </a:r>
            <a:r>
              <a:rPr lang="en-US" dirty="0"/>
              <a:t>, daughter of </a:t>
            </a:r>
            <a:r>
              <a:rPr lang="en-US" dirty="0" err="1"/>
              <a:t>Mbogo</a:t>
            </a:r>
            <a:r>
              <a:rPr lang="en-US" dirty="0"/>
              <a:t> wants to marry </a:t>
            </a:r>
            <a:r>
              <a:rPr lang="en-US" dirty="0" err="1" smtClean="0"/>
              <a:t>Tomusange</a:t>
            </a:r>
            <a:r>
              <a:rPr lang="en-US" dirty="0" smtClean="0"/>
              <a:t>: </a:t>
            </a:r>
            <a:r>
              <a:rPr lang="en-GB" dirty="0" err="1" smtClean="0"/>
              <a:t>crital</a:t>
            </a:r>
            <a:r>
              <a:rPr lang="en-GB" dirty="0" smtClean="0"/>
              <a:t> decision </a:t>
            </a:r>
            <a:r>
              <a:rPr lang="en-US" dirty="0" smtClean="0"/>
              <a:t>on </a:t>
            </a:r>
            <a:r>
              <a:rPr lang="en-US" b="1" dirty="0" smtClean="0"/>
              <a:t>pathway to progress</a:t>
            </a:r>
            <a:r>
              <a:rPr lang="en-US" dirty="0" smtClean="0"/>
              <a:t> (Education VS Marriage)</a:t>
            </a:r>
            <a:endParaRPr lang="en-US" dirty="0"/>
          </a:p>
          <a:p>
            <a:pPr marL="0" indent="0">
              <a:buNone/>
            </a:pP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1883927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Marriage</a:t>
            </a:r>
            <a:endParaRPr lang="en-US" dirty="0"/>
          </a:p>
        </p:txBody>
      </p:sp>
      <p:sp>
        <p:nvSpPr>
          <p:cNvPr id="3" name="Content Placeholder 2"/>
          <p:cNvSpPr>
            <a:spLocks noGrp="1"/>
          </p:cNvSpPr>
          <p:nvPr>
            <p:ph idx="1"/>
          </p:nvPr>
        </p:nvSpPr>
        <p:spPr>
          <a:xfrm>
            <a:off x="457200" y="1600200"/>
            <a:ext cx="8229600" cy="4967641"/>
          </a:xfrm>
        </p:spPr>
        <p:txBody>
          <a:bodyPr>
            <a:normAutofit/>
          </a:bodyPr>
          <a:lstStyle/>
          <a:p>
            <a:pPr marL="0" indent="0">
              <a:buNone/>
            </a:pPr>
            <a:r>
              <a:rPr lang="en-US" dirty="0" smtClean="0"/>
              <a:t>MBOGO: </a:t>
            </a:r>
          </a:p>
          <a:p>
            <a:pPr marL="0" indent="0">
              <a:buNone/>
            </a:pPr>
            <a:r>
              <a:rPr lang="en-US" dirty="0" smtClean="0"/>
              <a:t>“</a:t>
            </a:r>
            <a:r>
              <a:rPr lang="en-US" i="1" dirty="0" smtClean="0"/>
              <a:t>If I </a:t>
            </a:r>
            <a:r>
              <a:rPr lang="en-US" i="1" dirty="0"/>
              <a:t>had not left school prematurely to marry you and to take care of an unplanned family, I might have had a chance to realize my </a:t>
            </a:r>
            <a:r>
              <a:rPr lang="en-US" i="1" dirty="0" smtClean="0"/>
              <a:t>full potentials</a:t>
            </a:r>
            <a:r>
              <a:rPr lang="en-US" dirty="0" smtClean="0"/>
              <a:t>”</a:t>
            </a:r>
          </a:p>
          <a:p>
            <a:pPr marL="0" indent="0">
              <a:buNone/>
            </a:pPr>
            <a:endParaRPr lang="en-US" sz="1900" dirty="0"/>
          </a:p>
          <a:p>
            <a:pPr marL="0" indent="0">
              <a:buNone/>
            </a:pPr>
            <a:r>
              <a:rPr lang="en-US" dirty="0" smtClean="0"/>
              <a:t>Cultural Issue: Marriage </a:t>
            </a:r>
            <a:r>
              <a:rPr lang="en-US" dirty="0"/>
              <a:t>is seen as a communion between families NOT </a:t>
            </a:r>
            <a:r>
              <a:rPr lang="en-US" dirty="0" smtClean="0"/>
              <a:t>individuals,</a:t>
            </a:r>
          </a:p>
          <a:p>
            <a:pPr marL="0" indent="0">
              <a:buNone/>
            </a:pPr>
            <a:endParaRPr lang="en-US" sz="1800" dirty="0" smtClean="0"/>
          </a:p>
          <a:p>
            <a:pPr marL="0" indent="0">
              <a:buNone/>
            </a:pPr>
            <a:r>
              <a:rPr lang="en-US" dirty="0" smtClean="0"/>
              <a:t>Gender based Role Delineation</a:t>
            </a:r>
            <a:endParaRPr lang="en-US" dirty="0"/>
          </a:p>
        </p:txBody>
      </p:sp>
    </p:spTree>
    <p:extLst>
      <p:ext uri="{BB962C8B-B14F-4D97-AF65-F5344CB8AC3E}">
        <p14:creationId xmlns:p14="http://schemas.microsoft.com/office/powerpoint/2010/main" val="1345143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Marriage</a:t>
            </a:r>
            <a:endParaRPr lang="en-US" dirty="0"/>
          </a:p>
        </p:txBody>
      </p:sp>
      <p:sp>
        <p:nvSpPr>
          <p:cNvPr id="3" name="Content Placeholder 2"/>
          <p:cNvSpPr>
            <a:spLocks noGrp="1"/>
          </p:cNvSpPr>
          <p:nvPr>
            <p:ph idx="1"/>
          </p:nvPr>
        </p:nvSpPr>
        <p:spPr>
          <a:xfrm>
            <a:off x="457200" y="1600200"/>
            <a:ext cx="8432468" cy="5063223"/>
          </a:xfrm>
        </p:spPr>
        <p:txBody>
          <a:bodyPr>
            <a:normAutofit fontScale="92500" lnSpcReduction="10000"/>
          </a:bodyPr>
          <a:lstStyle/>
          <a:p>
            <a:r>
              <a:rPr lang="en-US" dirty="0"/>
              <a:t>Gerontocracy: “What an elder sees seating a child can not see it even if he is standing</a:t>
            </a:r>
            <a:r>
              <a:rPr lang="en-US" dirty="0" smtClean="0"/>
              <a:t>”</a:t>
            </a:r>
          </a:p>
          <a:p>
            <a:pPr marL="0" indent="0">
              <a:buNone/>
            </a:pPr>
            <a:endParaRPr lang="en-US" sz="1900" dirty="0"/>
          </a:p>
          <a:p>
            <a:r>
              <a:rPr lang="en-US" dirty="0" err="1" smtClean="0"/>
              <a:t>Honour</a:t>
            </a:r>
            <a:r>
              <a:rPr lang="en-US" dirty="0" smtClean="0"/>
              <a:t>: Family/ Pregnancy/Prostitution/</a:t>
            </a:r>
            <a:r>
              <a:rPr lang="en-US" dirty="0"/>
              <a:t>Attempt to cover the dead</a:t>
            </a:r>
          </a:p>
          <a:p>
            <a:endParaRPr lang="en-US" dirty="0"/>
          </a:p>
          <a:p>
            <a:r>
              <a:rPr lang="en-US" dirty="0" smtClean="0"/>
              <a:t>Double Standard (Discrimination against women: </a:t>
            </a:r>
            <a:r>
              <a:rPr lang="en-US" dirty="0" err="1" smtClean="0"/>
              <a:t>Polygmy</a:t>
            </a:r>
            <a:r>
              <a:rPr lang="en-US" dirty="0" smtClean="0"/>
              <a:t>)</a:t>
            </a:r>
          </a:p>
          <a:p>
            <a:pPr marL="0" indent="0">
              <a:buNone/>
            </a:pPr>
            <a:endParaRPr lang="en-US" dirty="0" smtClean="0"/>
          </a:p>
          <a:p>
            <a:r>
              <a:rPr lang="en-US" dirty="0" smtClean="0"/>
              <a:t>Genital Mutilation: Fear </a:t>
            </a:r>
            <a:r>
              <a:rPr lang="en-US" dirty="0"/>
              <a:t>of Pre-marital </a:t>
            </a:r>
            <a:r>
              <a:rPr lang="en-US" dirty="0" smtClean="0"/>
              <a:t>Sex/ Chastity</a:t>
            </a:r>
            <a:endParaRPr lang="en-US" dirty="0"/>
          </a:p>
          <a:p>
            <a:endParaRPr lang="en-US" dirty="0"/>
          </a:p>
        </p:txBody>
      </p:sp>
    </p:spTree>
    <p:extLst>
      <p:ext uri="{BB962C8B-B14F-4D97-AF65-F5344CB8AC3E}">
        <p14:creationId xmlns:p14="http://schemas.microsoft.com/office/powerpoint/2010/main" val="587258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 of the Woman</a:t>
            </a:r>
            <a:endParaRPr lang="en-US" dirty="0"/>
          </a:p>
        </p:txBody>
      </p:sp>
      <p:sp>
        <p:nvSpPr>
          <p:cNvPr id="3" name="Content Placeholder 2"/>
          <p:cNvSpPr>
            <a:spLocks noGrp="1"/>
          </p:cNvSpPr>
          <p:nvPr>
            <p:ph idx="1"/>
          </p:nvPr>
        </p:nvSpPr>
        <p:spPr/>
        <p:txBody>
          <a:bodyPr/>
          <a:lstStyle/>
          <a:p>
            <a:pPr marL="0" indent="0">
              <a:buNone/>
            </a:pPr>
            <a:r>
              <a:rPr lang="en-US" b="1" dirty="0" smtClean="0"/>
              <a:t>Stereotype: </a:t>
            </a:r>
          </a:p>
          <a:p>
            <a:pPr marL="0" indent="0">
              <a:buNone/>
            </a:pPr>
            <a:r>
              <a:rPr lang="en-US" dirty="0" smtClean="0"/>
              <a:t>“The place of the Woman is in the Kitchen”</a:t>
            </a:r>
          </a:p>
          <a:p>
            <a:pPr marL="0" indent="0">
              <a:buNone/>
            </a:pPr>
            <a:endParaRPr lang="en-US" dirty="0"/>
          </a:p>
          <a:p>
            <a:pPr marL="0" indent="0">
              <a:buNone/>
            </a:pPr>
            <a:r>
              <a:rPr lang="en-US" dirty="0" smtClean="0"/>
              <a:t>Sasha</a:t>
            </a:r>
            <a:r>
              <a:rPr lang="en-US" dirty="0"/>
              <a:t>: </a:t>
            </a:r>
            <a:endParaRPr lang="en-US" dirty="0" smtClean="0"/>
          </a:p>
          <a:p>
            <a:pPr marL="0" indent="0">
              <a:buNone/>
            </a:pPr>
            <a:r>
              <a:rPr lang="en-US" dirty="0" smtClean="0"/>
              <a:t>“How </a:t>
            </a:r>
            <a:r>
              <a:rPr lang="en-US" dirty="0"/>
              <a:t>can men ever respect us if we keep giving the impression that we can never ever do without them</a:t>
            </a:r>
            <a:r>
              <a:rPr lang="en-US" dirty="0" smtClean="0"/>
              <a:t>?”</a:t>
            </a:r>
            <a:endParaRPr lang="en-US" dirty="0"/>
          </a:p>
          <a:p>
            <a:endParaRPr lang="en-US" dirty="0"/>
          </a:p>
        </p:txBody>
      </p:sp>
    </p:spTree>
    <p:extLst>
      <p:ext uri="{BB962C8B-B14F-4D97-AF65-F5344CB8AC3E}">
        <p14:creationId xmlns:p14="http://schemas.microsoft.com/office/powerpoint/2010/main" val="25565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Sub-Themes</a:t>
            </a:r>
            <a:endParaRPr lang="en-US" dirty="0"/>
          </a:p>
        </p:txBody>
      </p:sp>
      <p:sp>
        <p:nvSpPr>
          <p:cNvPr id="3" name="Content Placeholder 2"/>
          <p:cNvSpPr>
            <a:spLocks noGrp="1"/>
          </p:cNvSpPr>
          <p:nvPr>
            <p:ph idx="1"/>
          </p:nvPr>
        </p:nvSpPr>
        <p:spPr>
          <a:xfrm>
            <a:off x="457199" y="1600200"/>
            <a:ext cx="8514401" cy="5035913"/>
          </a:xfrm>
        </p:spPr>
        <p:txBody>
          <a:bodyPr>
            <a:normAutofit fontScale="92500" lnSpcReduction="20000"/>
          </a:bodyPr>
          <a:lstStyle/>
          <a:p>
            <a:r>
              <a:rPr lang="en-US" dirty="0"/>
              <a:t>Woman a Commodity (mother wanting to use daughter to escape from poverty</a:t>
            </a:r>
            <a:r>
              <a:rPr lang="en-US" dirty="0" smtClean="0"/>
              <a:t>)</a:t>
            </a:r>
          </a:p>
          <a:p>
            <a:pPr marL="0" indent="0">
              <a:buNone/>
            </a:pPr>
            <a:endParaRPr lang="en-US" sz="2100" dirty="0" smtClean="0"/>
          </a:p>
          <a:p>
            <a:r>
              <a:rPr lang="en-US" dirty="0"/>
              <a:t>Rural Urban </a:t>
            </a:r>
            <a:r>
              <a:rPr lang="en-US" dirty="0" smtClean="0"/>
              <a:t>Migration</a:t>
            </a:r>
          </a:p>
          <a:p>
            <a:pPr marL="0" indent="0">
              <a:buNone/>
            </a:pPr>
            <a:endParaRPr lang="en-US" sz="1900" dirty="0" smtClean="0"/>
          </a:p>
          <a:p>
            <a:r>
              <a:rPr lang="en-US" dirty="0"/>
              <a:t>Domestic violence (man and wife, daughter </a:t>
            </a:r>
            <a:r>
              <a:rPr lang="en-US" dirty="0" smtClean="0"/>
              <a:t>intervenes)</a:t>
            </a:r>
          </a:p>
          <a:p>
            <a:pPr marL="0" indent="0">
              <a:buNone/>
            </a:pPr>
            <a:endParaRPr lang="en-US" sz="1900" dirty="0"/>
          </a:p>
          <a:p>
            <a:r>
              <a:rPr lang="en-US" dirty="0"/>
              <a:t>Greed (manipulation by all means) </a:t>
            </a:r>
            <a:r>
              <a:rPr lang="en-US" dirty="0" err="1"/>
              <a:t>Mgoma</a:t>
            </a:r>
            <a:r>
              <a:rPr lang="en-US" dirty="0"/>
              <a:t> and </a:t>
            </a:r>
            <a:r>
              <a:rPr lang="en-US" dirty="0" err="1"/>
              <a:t>Nunu</a:t>
            </a:r>
            <a:r>
              <a:rPr lang="en-US" dirty="0"/>
              <a:t> VS MBOGO and </a:t>
            </a:r>
            <a:r>
              <a:rPr lang="en-US" dirty="0" smtClean="0"/>
              <a:t>Sasha</a:t>
            </a:r>
          </a:p>
          <a:p>
            <a:pPr marL="0" indent="0">
              <a:buNone/>
            </a:pPr>
            <a:endParaRPr lang="en-US" sz="2100" dirty="0" smtClean="0"/>
          </a:p>
          <a:p>
            <a:r>
              <a:rPr lang="en-US" dirty="0"/>
              <a:t>a</a:t>
            </a:r>
            <a:r>
              <a:rPr lang="en-US" dirty="0" smtClean="0"/>
              <a:t>lso, </a:t>
            </a:r>
            <a:r>
              <a:rPr lang="en-US" dirty="0" err="1" smtClean="0"/>
              <a:t>Boona</a:t>
            </a:r>
            <a:r>
              <a:rPr lang="en-US" dirty="0" smtClean="0"/>
              <a:t> </a:t>
            </a:r>
            <a:r>
              <a:rPr lang="en-US" dirty="0"/>
              <a:t>wants to even up with her rich </a:t>
            </a:r>
            <a:r>
              <a:rPr lang="en-US" dirty="0" smtClean="0"/>
              <a:t>classmates</a:t>
            </a:r>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26432118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331</TotalTime>
  <Words>697</Words>
  <Application>Microsoft Macintosh PowerPoint</Application>
  <PresentationFormat>On-screen Show (4:3)</PresentationFormat>
  <Paragraphs>89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Understanding Viola Barungi’s  Over my Dead Body </vt:lpstr>
      <vt:lpstr>Biodata: Violet Barungi </vt:lpstr>
      <vt:lpstr>Her Works: Over My Dead Body</vt:lpstr>
      <vt:lpstr>Over My Dead Body cont.</vt:lpstr>
      <vt:lpstr>Core Theme</vt:lpstr>
      <vt:lpstr>Early Marriage</vt:lpstr>
      <vt:lpstr>Early Marriage</vt:lpstr>
      <vt:lpstr>Place of the Woman</vt:lpstr>
      <vt:lpstr>Sub-Themes</vt:lpstr>
      <vt:lpstr>Woman as Commodity</vt:lpstr>
      <vt:lpstr>Rural Urban Migration</vt:lpstr>
      <vt:lpstr>Sub Themes</vt:lpstr>
      <vt:lpstr>Others</vt:lpstr>
      <vt:lpstr>Critical Message</vt:lpstr>
    </vt:vector>
  </TitlesOfParts>
  <Company>nasarawa state university keffi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Soyinka’s Death &amp; the Kings Horseman  Prof. E.S. Dandaura</dc:title>
  <dc:creator>Eman Dan</dc:creator>
  <cp:lastModifiedBy>Eman Dan</cp:lastModifiedBy>
  <cp:revision>15</cp:revision>
  <dcterms:created xsi:type="dcterms:W3CDTF">2017-11-05T06:44:53Z</dcterms:created>
  <dcterms:modified xsi:type="dcterms:W3CDTF">2017-11-05T13:46:24Z</dcterms:modified>
</cp:coreProperties>
</file>